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7" r:id="rId2"/>
    <p:sldId id="256" r:id="rId3"/>
    <p:sldId id="329" r:id="rId4"/>
    <p:sldId id="287" r:id="rId5"/>
    <p:sldId id="286" r:id="rId6"/>
    <p:sldId id="320" r:id="rId7"/>
    <p:sldId id="318" r:id="rId8"/>
    <p:sldId id="319" r:id="rId9"/>
    <p:sldId id="321" r:id="rId10"/>
    <p:sldId id="316" r:id="rId11"/>
    <p:sldId id="317" r:id="rId12"/>
    <p:sldId id="322" r:id="rId13"/>
    <p:sldId id="323" r:id="rId14"/>
    <p:sldId id="324" r:id="rId15"/>
    <p:sldId id="330" r:id="rId16"/>
    <p:sldId id="302" r:id="rId17"/>
    <p:sldId id="309" r:id="rId18"/>
    <p:sldId id="307" r:id="rId19"/>
    <p:sldId id="304" r:id="rId20"/>
    <p:sldId id="308" r:id="rId21"/>
    <p:sldId id="310" r:id="rId22"/>
    <p:sldId id="312" r:id="rId23"/>
    <p:sldId id="313" r:id="rId24"/>
    <p:sldId id="314" r:id="rId25"/>
    <p:sldId id="311" r:id="rId26"/>
    <p:sldId id="306" r:id="rId27"/>
    <p:sldId id="331" r:id="rId28"/>
    <p:sldId id="285" r:id="rId29"/>
    <p:sldId id="288" r:id="rId30"/>
    <p:sldId id="332" r:id="rId31"/>
    <p:sldId id="289" r:id="rId32"/>
    <p:sldId id="290" r:id="rId33"/>
    <p:sldId id="291" r:id="rId34"/>
    <p:sldId id="293" r:id="rId35"/>
    <p:sldId id="292" r:id="rId36"/>
    <p:sldId id="294" r:id="rId37"/>
    <p:sldId id="295" r:id="rId38"/>
    <p:sldId id="297" r:id="rId39"/>
    <p:sldId id="300" r:id="rId40"/>
    <p:sldId id="298" r:id="rId41"/>
    <p:sldId id="301" r:id="rId42"/>
    <p:sldId id="333" r:id="rId43"/>
    <p:sldId id="296" r:id="rId44"/>
    <p:sldId id="334" r:id="rId45"/>
    <p:sldId id="273" r:id="rId46"/>
    <p:sldId id="275" r:id="rId47"/>
    <p:sldId id="276" r:id="rId48"/>
    <p:sldId id="277" r:id="rId49"/>
    <p:sldId id="274" r:id="rId50"/>
    <p:sldId id="335" r:id="rId51"/>
    <p:sldId id="272" r:id="rId52"/>
    <p:sldId id="257" r:id="rId53"/>
    <p:sldId id="265" r:id="rId54"/>
    <p:sldId id="266" r:id="rId55"/>
    <p:sldId id="315" r:id="rId56"/>
    <p:sldId id="258" r:id="rId57"/>
    <p:sldId id="259" r:id="rId58"/>
    <p:sldId id="260" r:id="rId59"/>
    <p:sldId id="261" r:id="rId60"/>
    <p:sldId id="263" r:id="rId61"/>
    <p:sldId id="264" r:id="rId62"/>
    <p:sldId id="262" r:id="rId63"/>
    <p:sldId id="267" r:id="rId64"/>
    <p:sldId id="336" r:id="rId65"/>
    <p:sldId id="325" r:id="rId66"/>
    <p:sldId id="326" r:id="rId67"/>
    <p:sldId id="327" r:id="rId68"/>
    <p:sldId id="328" r:id="rId69"/>
    <p:sldId id="278" r:id="rId70"/>
    <p:sldId id="279" r:id="rId71"/>
    <p:sldId id="280" r:id="rId72"/>
    <p:sldId id="281" r:id="rId73"/>
    <p:sldId id="282" r:id="rId74"/>
    <p:sldId id="283" r:id="rId75"/>
    <p:sldId id="284" r:id="rId7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51" d="100"/>
          <a:sy n="51" d="100"/>
        </p:scale>
        <p:origin x="7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804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436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754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961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335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200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81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57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90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528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018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840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iudadseva.com/texto/pierre-menard-autor-del-quijot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04" y="1263214"/>
            <a:ext cx="5789853" cy="464231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057" y="1558793"/>
            <a:ext cx="5859401" cy="405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4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66318" cy="68659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18" y="-2"/>
            <a:ext cx="6413062" cy="68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7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8" y="765110"/>
            <a:ext cx="12169812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1267326"/>
            <a:ext cx="5248960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067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2" y="4156788"/>
            <a:ext cx="3676151" cy="22393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519" y="0"/>
            <a:ext cx="7451481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40556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35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6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300"/>
                    </a14:imgEffect>
                    <a14:imgEffect>
                      <a14:saturation sa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522515"/>
            <a:ext cx="11294144" cy="17112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356" y="2902757"/>
            <a:ext cx="4982528" cy="210601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104639" y="3886962"/>
            <a:ext cx="3435531" cy="483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424945" y="4370288"/>
            <a:ext cx="3435531" cy="483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4541521" y="801547"/>
            <a:ext cx="3264999" cy="5765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/>
          <p:cNvSpPr txBox="1"/>
          <p:nvPr/>
        </p:nvSpPr>
        <p:spPr>
          <a:xfrm>
            <a:off x="1371600" y="6224953"/>
            <a:ext cx="1031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/>
                </a:solidFill>
              </a:rPr>
              <a:t>Narración del </a:t>
            </a:r>
            <a:r>
              <a:rPr lang="es-PE" dirty="0">
                <a:solidFill>
                  <a:schemeClr val="bg1"/>
                </a:solidFill>
              </a:rPr>
              <a:t>texto: https://www.youtube.com/watch?v=NLHTKVDFPCc&amp;ab_channel=CletoThar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233749"/>
            <a:ext cx="3169922" cy="4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2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28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9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13" y="-1"/>
            <a:ext cx="4690188" cy="68686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01813" cy="68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48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1925053"/>
            <a:ext cx="6067108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374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El club de los metafísicos según Louis </a:t>
            </a:r>
            <a:r>
              <a:rPr lang="es-PE" dirty="0" err="1" smtClean="0"/>
              <a:t>Menand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846992" y="2399689"/>
            <a:ext cx="1049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William James                            Charles S. </a:t>
            </a:r>
            <a:r>
              <a:rPr lang="es-PE" dirty="0" err="1" smtClean="0"/>
              <a:t>Peirce</a:t>
            </a:r>
            <a:r>
              <a:rPr lang="es-PE" dirty="0" smtClean="0"/>
              <a:t>                         John Dewey                                Oliver W. Holmes Jr. 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71" y="3162695"/>
            <a:ext cx="2252375" cy="2707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945" y="3478022"/>
            <a:ext cx="2877034" cy="1865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48" y="3185637"/>
            <a:ext cx="1964673" cy="24956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81" y="3162695"/>
            <a:ext cx="1992304" cy="24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6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812" y="159851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 smtClean="0"/>
              <a:t>Pierre </a:t>
            </a:r>
            <a:r>
              <a:rPr lang="es-PE" dirty="0" err="1" smtClean="0"/>
              <a:t>Menard</a:t>
            </a:r>
            <a:r>
              <a:rPr lang="es-PE" dirty="0" smtClean="0"/>
              <a:t>, autor del quijote (Borges)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537" y="889067"/>
            <a:ext cx="10246567" cy="973559"/>
          </a:xfrm>
        </p:spPr>
        <p:txBody>
          <a:bodyPr>
            <a:normAutofit lnSpcReduction="10000"/>
          </a:bodyPr>
          <a:lstStyle/>
          <a:p>
            <a:r>
              <a:rPr lang="es-PE" dirty="0">
                <a:hlinkClick r:id="rId2"/>
              </a:rPr>
              <a:t>https://</a:t>
            </a:r>
            <a:r>
              <a:rPr lang="es-PE" dirty="0" smtClean="0">
                <a:hlinkClick r:id="rId2"/>
              </a:rPr>
              <a:t>ciudadseva.com/texto/pierre-menard-autor-del-quijote/</a:t>
            </a:r>
            <a:endParaRPr lang="es-PE" dirty="0" smtClean="0"/>
          </a:p>
          <a:p>
            <a:r>
              <a:rPr lang="es-PE" dirty="0" smtClean="0"/>
              <a:t>Nieto de Louis </a:t>
            </a:r>
            <a:r>
              <a:rPr lang="es-PE" dirty="0" err="1" smtClean="0"/>
              <a:t>Menard</a:t>
            </a:r>
            <a:r>
              <a:rPr lang="es-PE" dirty="0" smtClean="0"/>
              <a:t>, personajes ficticios.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23" y="2042567"/>
            <a:ext cx="7030766" cy="47312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98563" y="5878286"/>
            <a:ext cx="291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La biblioteca de Babel y La teoría infinita del mono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626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497305"/>
            <a:ext cx="512062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7225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5" y="2646947"/>
            <a:ext cx="9580329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0128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57" y="3630120"/>
            <a:ext cx="3518058" cy="244792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42228" y="843240"/>
            <a:ext cx="454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https://people.umass.edu/klement/tlp/tlp.pdf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883277" y="219873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92763" y="5147022"/>
            <a:ext cx="10869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500" dirty="0" smtClean="0"/>
              <a:t>1</a:t>
            </a:r>
            <a:endParaRPr lang="es-PE" sz="115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96329" y="5147022"/>
            <a:ext cx="10869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500" dirty="0" smtClean="0"/>
              <a:t>2</a:t>
            </a:r>
            <a:endParaRPr lang="es-PE" sz="11500" dirty="0"/>
          </a:p>
        </p:txBody>
      </p:sp>
    </p:spTree>
    <p:extLst>
      <p:ext uri="{BB962C8B-B14F-4D97-AF65-F5344CB8AC3E}">
        <p14:creationId xmlns:p14="http://schemas.microsoft.com/office/powerpoint/2010/main" val="905491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74323" y="815067"/>
            <a:ext cx="60256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0000"/>
                </a:solidFill>
              </a:rPr>
              <a:t>world</a:t>
            </a:r>
            <a:r>
              <a:rPr lang="en-US" sz="2400" dirty="0"/>
              <a:t> is everything that is the case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 1.2 </a:t>
            </a:r>
            <a:r>
              <a:rPr lang="en-US" sz="2400" dirty="0"/>
              <a:t>The world is divided into </a:t>
            </a:r>
            <a:r>
              <a:rPr lang="en-US" sz="2400" dirty="0">
                <a:solidFill>
                  <a:srgbClr val="FF0000"/>
                </a:solidFill>
              </a:rPr>
              <a:t>facts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2. What is the case, the fact, is the existence of </a:t>
            </a:r>
            <a:r>
              <a:rPr lang="en-US" sz="2400" dirty="0">
                <a:solidFill>
                  <a:srgbClr val="FF0000"/>
                </a:solidFill>
              </a:rPr>
              <a:t>atomic facts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  2.01 </a:t>
            </a:r>
            <a:r>
              <a:rPr lang="en-US" sz="2400" dirty="0"/>
              <a:t>An atomic fact is a </a:t>
            </a:r>
            <a:r>
              <a:rPr lang="en-US" sz="2400" dirty="0">
                <a:solidFill>
                  <a:srgbClr val="FF0000"/>
                </a:solidFill>
              </a:rPr>
              <a:t>combination of objects </a:t>
            </a:r>
            <a:r>
              <a:rPr lang="en-US" sz="2400" dirty="0"/>
              <a:t>(entities, things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/>
              <a:t>3. The </a:t>
            </a:r>
            <a:r>
              <a:rPr lang="en-US" sz="2400" dirty="0">
                <a:solidFill>
                  <a:srgbClr val="FF0000"/>
                </a:solidFill>
              </a:rPr>
              <a:t>logical picture </a:t>
            </a:r>
            <a:r>
              <a:rPr lang="en-US" sz="2400" dirty="0"/>
              <a:t>of the facts is the </a:t>
            </a:r>
            <a:r>
              <a:rPr lang="en-US" sz="2400" dirty="0">
                <a:solidFill>
                  <a:srgbClr val="FF0000"/>
                </a:solidFill>
              </a:rPr>
              <a:t>thought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 3.001 </a:t>
            </a:r>
            <a:r>
              <a:rPr lang="en-US" sz="2400" dirty="0"/>
              <a:t>"an atomic fact is thinkable" means we can imagine it.</a:t>
            </a:r>
          </a:p>
          <a:p>
            <a:r>
              <a:rPr lang="en-US" sz="2400" dirty="0" smtClean="0"/>
              <a:t>     3.1 </a:t>
            </a:r>
            <a:r>
              <a:rPr lang="en-US" sz="2400" dirty="0"/>
              <a:t>The totality of </a:t>
            </a:r>
            <a:r>
              <a:rPr lang="en-US" sz="2400" dirty="0">
                <a:solidFill>
                  <a:srgbClr val="FF0000"/>
                </a:solidFill>
              </a:rPr>
              <a:t>true</a:t>
            </a:r>
            <a:r>
              <a:rPr lang="en-US" sz="2400" dirty="0"/>
              <a:t> thoughts is a picture of the </a:t>
            </a:r>
            <a:r>
              <a:rPr lang="en-US" sz="2400" dirty="0">
                <a:solidFill>
                  <a:srgbClr val="FF0000"/>
                </a:solidFill>
              </a:rPr>
              <a:t>world</a:t>
            </a:r>
            <a:r>
              <a:rPr lang="en-US" sz="2400" dirty="0"/>
              <a:t>. 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943441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25562" y="1524816"/>
            <a:ext cx="6523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The </a:t>
            </a:r>
            <a:r>
              <a:rPr lang="en-US" sz="2400" dirty="0">
                <a:solidFill>
                  <a:srgbClr val="FF0000"/>
                </a:solidFill>
              </a:rPr>
              <a:t>thought</a:t>
            </a:r>
            <a:r>
              <a:rPr lang="en-US" sz="2400" dirty="0"/>
              <a:t> is the significant </a:t>
            </a:r>
            <a:r>
              <a:rPr lang="en-US" sz="2400" dirty="0">
                <a:solidFill>
                  <a:srgbClr val="FF0000"/>
                </a:solidFill>
              </a:rPr>
              <a:t>proposition</a:t>
            </a:r>
          </a:p>
          <a:p>
            <a:r>
              <a:rPr lang="en-US" sz="2400" dirty="0" smtClean="0"/>
              <a:t>  4.001 The </a:t>
            </a:r>
            <a:r>
              <a:rPr lang="en-US" sz="2400" dirty="0">
                <a:solidFill>
                  <a:srgbClr val="FF0000"/>
                </a:solidFill>
              </a:rPr>
              <a:t>totality</a:t>
            </a:r>
            <a:r>
              <a:rPr lang="en-US" sz="2400" dirty="0"/>
              <a:t> of propositions is the </a:t>
            </a:r>
            <a:r>
              <a:rPr lang="en-US" sz="2400" dirty="0">
                <a:solidFill>
                  <a:srgbClr val="FF0000"/>
                </a:solidFill>
              </a:rPr>
              <a:t>language</a:t>
            </a:r>
            <a:r>
              <a:rPr lang="en-US" sz="2400" dirty="0"/>
              <a:t>. </a:t>
            </a:r>
          </a:p>
          <a:p>
            <a:r>
              <a:rPr lang="en-US" sz="2400" dirty="0" smtClean="0"/>
              <a:t>  4.002 	Man </a:t>
            </a:r>
            <a:r>
              <a:rPr lang="en-US" sz="2400" dirty="0"/>
              <a:t>possesses the capacity of constructing </a:t>
            </a:r>
            <a:r>
              <a:rPr lang="en-US" sz="2400" dirty="0" smtClean="0"/>
              <a:t>	languages</a:t>
            </a:r>
            <a:r>
              <a:rPr lang="en-US" sz="2400" dirty="0"/>
              <a:t>, in </a:t>
            </a:r>
            <a:r>
              <a:rPr lang="en-US" sz="2400" dirty="0" smtClean="0"/>
              <a:t>	which </a:t>
            </a:r>
            <a:r>
              <a:rPr lang="en-US" sz="2400" dirty="0"/>
              <a:t>every sense can be </a:t>
            </a:r>
            <a:r>
              <a:rPr lang="en-US" sz="2400" dirty="0" smtClean="0"/>
              <a:t>	expressed</a:t>
            </a:r>
            <a:r>
              <a:rPr lang="en-US" sz="2400" dirty="0"/>
              <a:t>, (...) From it is </a:t>
            </a:r>
            <a:r>
              <a:rPr lang="en-US" sz="2400" dirty="0" smtClean="0"/>
              <a:t>humanly 	impossible </a:t>
            </a:r>
            <a:r>
              <a:rPr lang="en-US" sz="2400" dirty="0"/>
              <a:t>to gather immediately the logic </a:t>
            </a:r>
            <a:r>
              <a:rPr lang="en-US" sz="2400" dirty="0" smtClean="0"/>
              <a:t>	of language</a:t>
            </a:r>
            <a:r>
              <a:rPr lang="en-US" sz="2400" dirty="0"/>
              <a:t>. </a:t>
            </a:r>
            <a:r>
              <a:rPr lang="en-US" sz="2400" dirty="0">
                <a:solidFill>
                  <a:srgbClr val="FF0000"/>
                </a:solidFill>
              </a:rPr>
              <a:t>Language disguises the </a:t>
            </a:r>
            <a:r>
              <a:rPr lang="en-US" sz="2400" dirty="0" smtClean="0">
                <a:solidFill>
                  <a:srgbClr val="FF0000"/>
                </a:solidFill>
              </a:rPr>
              <a:t>	thought</a:t>
            </a:r>
            <a:r>
              <a:rPr lang="en-US" sz="2400" dirty="0"/>
              <a:t>. (...) The silent </a:t>
            </a:r>
            <a:r>
              <a:rPr lang="en-US" sz="2400" dirty="0" smtClean="0"/>
              <a:t>adjustments </a:t>
            </a:r>
            <a:r>
              <a:rPr lang="en-US" sz="2400" dirty="0"/>
              <a:t>to </a:t>
            </a:r>
            <a:r>
              <a:rPr lang="en-US" sz="2400" dirty="0" smtClean="0"/>
              <a:t>	understand </a:t>
            </a:r>
            <a:r>
              <a:rPr lang="en-US" sz="2400" dirty="0"/>
              <a:t>colloquial language are </a:t>
            </a:r>
            <a:r>
              <a:rPr lang="en-US" sz="2400" dirty="0" smtClean="0"/>
              <a:t>	enormously </a:t>
            </a:r>
            <a:r>
              <a:rPr lang="en-US" sz="2400" dirty="0"/>
              <a:t>complicated.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07034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931" y="2299476"/>
            <a:ext cx="3517269" cy="34083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2" y="166077"/>
            <a:ext cx="2682850" cy="960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64" y="1344582"/>
            <a:ext cx="4427487" cy="1135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789" y="24863"/>
            <a:ext cx="2842846" cy="24216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56" y="2587761"/>
            <a:ext cx="4161967" cy="43024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500" y="24863"/>
            <a:ext cx="4242700" cy="31860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24" y="2299476"/>
            <a:ext cx="3983143" cy="459708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3163" y="5084252"/>
            <a:ext cx="1209415" cy="1644548"/>
          </a:xfrm>
          <a:prstGeom prst="rect">
            <a:avLst/>
          </a:prstGeom>
        </p:spPr>
      </p:pic>
      <p:sp>
        <p:nvSpPr>
          <p:cNvPr id="14" name="Llamada de nube 13"/>
          <p:cNvSpPr/>
          <p:nvPr/>
        </p:nvSpPr>
        <p:spPr>
          <a:xfrm>
            <a:off x="9530862" y="5697415"/>
            <a:ext cx="2137888" cy="1031385"/>
          </a:xfrm>
          <a:prstGeom prst="cloudCallout">
            <a:avLst>
              <a:gd name="adj1" fmla="val -85812"/>
              <a:gd name="adj2" fmla="val -8074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rgbClr val="FF0000"/>
                </a:solidFill>
              </a:rPr>
              <a:t>Clarísimo, ¿no?</a:t>
            </a:r>
            <a:endParaRPr lang="es-P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08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416062" y="539724"/>
            <a:ext cx="62894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5. </a:t>
            </a:r>
            <a:r>
              <a:rPr lang="es-PE" dirty="0" err="1"/>
              <a:t>Propositions</a:t>
            </a:r>
            <a:r>
              <a:rPr lang="es-PE" dirty="0"/>
              <a:t> are </a:t>
            </a:r>
            <a:r>
              <a:rPr lang="es-PE" dirty="0" err="1">
                <a:solidFill>
                  <a:srgbClr val="FF0000"/>
                </a:solidFill>
              </a:rPr>
              <a:t>truth-functions</a:t>
            </a:r>
            <a:r>
              <a:rPr lang="es-PE" dirty="0"/>
              <a:t> of </a:t>
            </a:r>
            <a:r>
              <a:rPr lang="es-PE" dirty="0" err="1"/>
              <a:t>elementary</a:t>
            </a:r>
            <a:r>
              <a:rPr lang="es-PE" dirty="0"/>
              <a:t> </a:t>
            </a:r>
            <a:r>
              <a:rPr lang="es-PE" dirty="0" err="1"/>
              <a:t>propositions</a:t>
            </a:r>
            <a:r>
              <a:rPr lang="es-PE" dirty="0"/>
              <a:t> (</a:t>
            </a:r>
            <a:r>
              <a:rPr lang="es-PE" dirty="0" err="1"/>
              <a:t>An</a:t>
            </a:r>
            <a:r>
              <a:rPr lang="es-PE" dirty="0"/>
              <a:t> </a:t>
            </a:r>
            <a:r>
              <a:rPr lang="es-PE" dirty="0" err="1"/>
              <a:t>elementary</a:t>
            </a:r>
            <a:r>
              <a:rPr lang="es-PE" dirty="0"/>
              <a:t> </a:t>
            </a:r>
            <a:r>
              <a:rPr lang="es-PE" dirty="0" err="1"/>
              <a:t>proposition</a:t>
            </a:r>
            <a:r>
              <a:rPr lang="es-PE" dirty="0"/>
              <a:t> </a:t>
            </a:r>
            <a:r>
              <a:rPr lang="es-PE" dirty="0" err="1"/>
              <a:t>is</a:t>
            </a:r>
            <a:r>
              <a:rPr lang="es-PE" dirty="0"/>
              <a:t> a </a:t>
            </a:r>
            <a:r>
              <a:rPr lang="es-PE" dirty="0" err="1"/>
              <a:t>truth-function</a:t>
            </a:r>
            <a:r>
              <a:rPr lang="es-PE" dirty="0"/>
              <a:t> of </a:t>
            </a:r>
            <a:r>
              <a:rPr lang="es-PE" dirty="0" err="1"/>
              <a:t>itself</a:t>
            </a:r>
            <a:r>
              <a:rPr lang="es-PE" dirty="0" smtClean="0"/>
              <a:t>)</a:t>
            </a:r>
          </a:p>
          <a:p>
            <a:endParaRPr lang="es-PE" dirty="0"/>
          </a:p>
          <a:p>
            <a:r>
              <a:rPr lang="es-PE" dirty="0" smtClean="0"/>
              <a:t>6</a:t>
            </a:r>
            <a:r>
              <a:rPr lang="es-PE" dirty="0"/>
              <a:t>. </a:t>
            </a:r>
            <a:r>
              <a:rPr lang="es-PE" dirty="0" err="1"/>
              <a:t>The</a:t>
            </a:r>
            <a:r>
              <a:rPr lang="es-PE" dirty="0"/>
              <a:t> General </a:t>
            </a:r>
            <a:r>
              <a:rPr lang="es-PE" dirty="0" err="1"/>
              <a:t>form</a:t>
            </a:r>
            <a:r>
              <a:rPr lang="es-PE" dirty="0"/>
              <a:t> of </a:t>
            </a:r>
            <a:r>
              <a:rPr lang="es-PE" dirty="0" err="1"/>
              <a:t>truth-function</a:t>
            </a:r>
            <a:r>
              <a:rPr lang="es-PE" dirty="0"/>
              <a:t> </a:t>
            </a:r>
            <a:r>
              <a:rPr lang="es-PE" dirty="0" err="1" smtClean="0"/>
              <a:t>is</a:t>
            </a:r>
            <a:endParaRPr lang="es-PE" dirty="0" smtClean="0"/>
          </a:p>
          <a:p>
            <a:endParaRPr lang="es-PE" dirty="0"/>
          </a:p>
          <a:p>
            <a:r>
              <a:rPr lang="es-PE" dirty="0" smtClean="0"/>
              <a:t>		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>
                <a:solidFill>
                  <a:srgbClr val="FF0000"/>
                </a:solidFill>
              </a:rPr>
              <a:t>[</a:t>
            </a:r>
            <a:r>
              <a:rPr lang="es-PE" dirty="0" err="1">
                <a:solidFill>
                  <a:srgbClr val="FF0000"/>
                </a:solidFill>
              </a:rPr>
              <a:t>vector.p</a:t>
            </a:r>
            <a:r>
              <a:rPr lang="es-PE" dirty="0">
                <a:solidFill>
                  <a:srgbClr val="FF0000"/>
                </a:solidFill>
              </a:rPr>
              <a:t>, </a:t>
            </a:r>
            <a:r>
              <a:rPr lang="es-PE" dirty="0" err="1">
                <a:solidFill>
                  <a:srgbClr val="FF0000"/>
                </a:solidFill>
              </a:rPr>
              <a:t>vector.ξ</a:t>
            </a:r>
            <a:r>
              <a:rPr lang="es-PE" dirty="0">
                <a:solidFill>
                  <a:srgbClr val="FF0000"/>
                </a:solidFill>
              </a:rPr>
              <a:t>, </a:t>
            </a:r>
            <a:r>
              <a:rPr lang="es-PE" dirty="0" smtClean="0">
                <a:solidFill>
                  <a:srgbClr val="FF0000"/>
                </a:solidFill>
              </a:rPr>
              <a:t>¬(ξ</a:t>
            </a:r>
            <a:r>
              <a:rPr lang="es-PE" dirty="0">
                <a:solidFill>
                  <a:srgbClr val="FF0000"/>
                </a:solidFill>
              </a:rPr>
              <a:t>)].</a:t>
            </a:r>
          </a:p>
          <a:p>
            <a:r>
              <a:rPr lang="es-PE" dirty="0"/>
              <a:t>	</a:t>
            </a:r>
            <a:endParaRPr lang="es-PE" dirty="0" smtClean="0"/>
          </a:p>
          <a:p>
            <a:r>
              <a:rPr lang="es-PE" dirty="0" smtClean="0">
                <a:solidFill>
                  <a:schemeClr val="accent6"/>
                </a:solidFill>
              </a:rPr>
              <a:t>p </a:t>
            </a:r>
            <a:r>
              <a:rPr lang="es-PE" dirty="0">
                <a:solidFill>
                  <a:schemeClr val="accent6"/>
                </a:solidFill>
              </a:rPr>
              <a:t>= todas las proposiciones elementales</a:t>
            </a:r>
          </a:p>
          <a:p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>
                <a:solidFill>
                  <a:schemeClr val="accent6"/>
                </a:solidFill>
              </a:rPr>
              <a:t>ξ = cualquier grupo de proposiciones</a:t>
            </a:r>
          </a:p>
          <a:p>
            <a:r>
              <a:rPr lang="es-PE" dirty="0">
                <a:solidFill>
                  <a:schemeClr val="accent6"/>
                </a:solidFill>
              </a:rPr>
              <a:t>¬</a:t>
            </a:r>
            <a:r>
              <a:rPr lang="es-PE" dirty="0" smtClean="0">
                <a:solidFill>
                  <a:schemeClr val="accent6"/>
                </a:solidFill>
              </a:rPr>
              <a:t>(ξ</a:t>
            </a:r>
            <a:r>
              <a:rPr lang="es-PE" dirty="0">
                <a:solidFill>
                  <a:schemeClr val="accent6"/>
                </a:solidFill>
              </a:rPr>
              <a:t>) = negación de todos los miembros de ξ</a:t>
            </a:r>
          </a:p>
          <a:p>
            <a:endParaRPr lang="es-PE" dirty="0" smtClean="0"/>
          </a:p>
          <a:p>
            <a:r>
              <a:rPr lang="es-PE" dirty="0" smtClean="0"/>
              <a:t>Se </a:t>
            </a:r>
            <a:r>
              <a:rPr lang="es-PE" dirty="0"/>
              <a:t>puede traducir como: </a:t>
            </a:r>
            <a:r>
              <a:rPr lang="es-PE" dirty="0">
                <a:solidFill>
                  <a:schemeClr val="accent6"/>
                </a:solidFill>
              </a:rPr>
              <a:t>cada proposición se genera por la sucesión de negaciones de proposiciones elementales</a:t>
            </a:r>
            <a:r>
              <a:rPr lang="es-PE" dirty="0" smtClean="0">
                <a:solidFill>
                  <a:schemeClr val="accent6"/>
                </a:solidFill>
              </a:rPr>
              <a:t>.</a:t>
            </a:r>
          </a:p>
          <a:p>
            <a:endParaRPr lang="es-PE" dirty="0"/>
          </a:p>
          <a:p>
            <a:r>
              <a:rPr lang="es-PE" dirty="0" smtClean="0">
                <a:solidFill>
                  <a:srgbClr val="FF0000"/>
                </a:solidFill>
              </a:rPr>
              <a:t> [</a:t>
            </a:r>
            <a:r>
              <a:rPr lang="es-PE" dirty="0">
                <a:solidFill>
                  <a:srgbClr val="FF0000"/>
                </a:solidFill>
              </a:rPr>
              <a:t>p, ξ, ¬</a:t>
            </a:r>
            <a:r>
              <a:rPr lang="es-PE" dirty="0" smtClean="0">
                <a:solidFill>
                  <a:srgbClr val="FF0000"/>
                </a:solidFill>
              </a:rPr>
              <a:t>(</a:t>
            </a:r>
            <a:r>
              <a:rPr lang="es-PE" dirty="0">
                <a:solidFill>
                  <a:srgbClr val="FF0000"/>
                </a:solidFill>
              </a:rPr>
              <a:t>ξ)] </a:t>
            </a:r>
            <a:r>
              <a:rPr lang="es-PE" dirty="0"/>
              <a:t>es un algoritmo que funciona del siguiente modo</a:t>
            </a:r>
            <a:r>
              <a:rPr lang="es-PE" dirty="0" smtClean="0"/>
              <a:t>:</a:t>
            </a:r>
          </a:p>
          <a:p>
            <a:endParaRPr lang="es-PE" dirty="0"/>
          </a:p>
          <a:p>
            <a:r>
              <a:rPr lang="es-PE" dirty="0" smtClean="0"/>
              <a:t>- </a:t>
            </a:r>
            <a:r>
              <a:rPr lang="es-PE" dirty="0"/>
              <a:t>selecciona un grupo de cualesquiera proposiciones atómicas</a:t>
            </a:r>
          </a:p>
          <a:p>
            <a:r>
              <a:rPr lang="es-PE" dirty="0" smtClean="0"/>
              <a:t> </a:t>
            </a:r>
            <a:r>
              <a:rPr lang="es-PE" dirty="0"/>
              <a:t>- </a:t>
            </a:r>
            <a:r>
              <a:rPr lang="es-PE" dirty="0" smtClean="0"/>
              <a:t>niégalas </a:t>
            </a:r>
            <a:r>
              <a:rPr lang="es-PE" dirty="0"/>
              <a:t>todas</a:t>
            </a:r>
          </a:p>
          <a:p>
            <a:r>
              <a:rPr lang="es-PE" dirty="0" smtClean="0"/>
              <a:t> </a:t>
            </a:r>
            <a:r>
              <a:rPr lang="es-PE" dirty="0"/>
              <a:t>- </a:t>
            </a:r>
            <a:r>
              <a:rPr lang="es-PE" dirty="0" smtClean="0"/>
              <a:t>obtén </a:t>
            </a:r>
            <a:r>
              <a:rPr lang="es-PE" dirty="0"/>
              <a:t>la diferencia de las proposiciones </a:t>
            </a:r>
            <a:r>
              <a:rPr lang="es-PE" dirty="0" smtClean="0"/>
              <a:t>restantes</a:t>
            </a:r>
          </a:p>
          <a:p>
            <a:r>
              <a:rPr lang="es-PE" dirty="0" smtClean="0"/>
              <a:t> </a:t>
            </a:r>
            <a:r>
              <a:rPr lang="es-PE" dirty="0"/>
              <a:t>- intégralas con las </a:t>
            </a:r>
            <a:r>
              <a:rPr lang="es-PE" dirty="0" smtClean="0"/>
              <a:t>originales</a:t>
            </a:r>
          </a:p>
          <a:p>
            <a:r>
              <a:rPr lang="es-PE" dirty="0" smtClean="0"/>
              <a:t> </a:t>
            </a:r>
            <a:r>
              <a:rPr lang="es-PE" dirty="0"/>
              <a:t>- y así </a:t>
            </a:r>
            <a:r>
              <a:rPr lang="es-PE" dirty="0" smtClean="0"/>
              <a:t>indefinidamente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80948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07977" y="501054"/>
            <a:ext cx="62894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6.373 The world is </a:t>
            </a:r>
            <a:r>
              <a:rPr lang="en-US" sz="2400" dirty="0">
                <a:solidFill>
                  <a:srgbClr val="FF0000"/>
                </a:solidFill>
              </a:rPr>
              <a:t>independent of my will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6.432 How the world is, is completely indifferent for what is higher. God </a:t>
            </a:r>
            <a:r>
              <a:rPr lang="en-US" sz="2400" dirty="0">
                <a:solidFill>
                  <a:srgbClr val="FF0000"/>
                </a:solidFill>
              </a:rPr>
              <a:t>does not reveal himself </a:t>
            </a:r>
            <a:r>
              <a:rPr lang="en-US" sz="2400" dirty="0"/>
              <a:t>in the world. </a:t>
            </a:r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6. For an answer which cannot be expressed the question too cannot be expressed. The riddle does not exist. </a:t>
            </a:r>
            <a:r>
              <a:rPr lang="en-US" sz="2400" dirty="0">
                <a:solidFill>
                  <a:srgbClr val="FF0000"/>
                </a:solidFill>
              </a:rPr>
              <a:t>If a question can be put at all, then it can also be answered.  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6.522 There is indeed the inexpressible. This shows itself; it is the </a:t>
            </a:r>
            <a:r>
              <a:rPr lang="en-US" sz="2400" dirty="0">
                <a:solidFill>
                  <a:srgbClr val="FF0000"/>
                </a:solidFill>
              </a:rPr>
              <a:t>mystical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7. </a:t>
            </a:r>
            <a:r>
              <a:rPr lang="en-US" sz="2400" dirty="0">
                <a:solidFill>
                  <a:srgbClr val="FF0000"/>
                </a:solidFill>
              </a:rPr>
              <a:t>Whereof one cannot speak, thereof one must be silent.</a:t>
            </a:r>
            <a:endParaRPr lang="es-P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30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91" y="189123"/>
            <a:ext cx="3287224" cy="34916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784" y="3856817"/>
            <a:ext cx="3610708" cy="27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00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71" y="528889"/>
            <a:ext cx="5947878" cy="4061424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76074"/>
              <a:gd name="adj2" fmla="val -18967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49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86" y="1039791"/>
            <a:ext cx="3841297" cy="4653118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383595" y="5141168"/>
            <a:ext cx="3620278" cy="1716832"/>
          </a:xfrm>
          <a:prstGeom prst="wedgeEllipseCallout">
            <a:avLst>
              <a:gd name="adj1" fmla="val 102363"/>
              <a:gd name="adj2" fmla="val -221195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4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Ejemplos de anhelos de absolutos o de “la angustia cartesiana”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" y="2436202"/>
            <a:ext cx="6106830" cy="32162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2366587"/>
            <a:ext cx="4974775" cy="32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2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34" y="2012951"/>
            <a:ext cx="3934434" cy="2457246"/>
          </a:xfrm>
          <a:prstGeom prst="rect">
            <a:avLst/>
          </a:prstGeom>
        </p:spPr>
      </p:pic>
      <p:sp>
        <p:nvSpPr>
          <p:cNvPr id="8" name="Llamada ovalada 7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-1245"/>
              <a:gd name="adj2" fmla="val -192935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34" y="311307"/>
            <a:ext cx="3934434" cy="170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9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012990" cy="4943686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-79596"/>
              <a:gd name="adj2" fmla="val -19619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58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3304674"/>
            <a:ext cx="4992287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0284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631"/>
          </a:xfrm>
        </p:spPr>
        <p:txBody>
          <a:bodyPr>
            <a:normAutofit/>
          </a:bodyPr>
          <a:lstStyle/>
          <a:p>
            <a:r>
              <a:rPr lang="es-PE" sz="2800" dirty="0" smtClean="0"/>
              <a:t>Un último antecedente: el positivismo lógico del círculo de </a:t>
            </a:r>
            <a:r>
              <a:rPr lang="es-PE" sz="2800" dirty="0" err="1" smtClean="0"/>
              <a:t>Vienna</a:t>
            </a:r>
            <a:r>
              <a:rPr lang="es-PE" sz="2800" dirty="0" smtClean="0"/>
              <a:t>. </a:t>
            </a:r>
            <a:endParaRPr lang="es-PE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05718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s-PE" sz="1800" dirty="0" smtClean="0"/>
              <a:t>Sobrevaloración de lo científico, al punto de reducir la dimensión humana.</a:t>
            </a:r>
          </a:p>
          <a:p>
            <a:pPr>
              <a:buFontTx/>
              <a:buChar char="-"/>
            </a:pPr>
            <a:r>
              <a:rPr lang="es-PE" sz="1800" dirty="0" smtClean="0"/>
              <a:t>Interés por dotar de carácter matemático y científico a la filosofía.</a:t>
            </a:r>
          </a:p>
          <a:p>
            <a:pPr>
              <a:buFontTx/>
              <a:buChar char="-"/>
            </a:pPr>
            <a:r>
              <a:rPr lang="es-PE" sz="1800" dirty="0" smtClean="0"/>
              <a:t>Observancia al lenguaje, sus usos y el análisis lógico.</a:t>
            </a:r>
          </a:p>
          <a:p>
            <a:pPr>
              <a:buFontTx/>
              <a:buChar char="-"/>
            </a:pPr>
            <a:r>
              <a:rPr lang="es-PE" sz="1800" dirty="0" smtClean="0"/>
              <a:t>Desestimación de los problemas sociales, políticos, éticos y antropológicos.</a:t>
            </a:r>
            <a:endParaRPr lang="es-PE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12" y="2409847"/>
            <a:ext cx="7914175" cy="41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27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3930316"/>
            <a:ext cx="7927992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2640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Richard Jacob </a:t>
            </a:r>
            <a:r>
              <a:rPr lang="es-PE" dirty="0" err="1" smtClean="0"/>
              <a:t>Bernstein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0" y="-29693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dedicado a estudiar temas cercanos al pragmatismo, teoría crítica, deconstrucción, filosofía social, filosofía política, hermenéutica.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Tiene intercambios en temas distintos con </a:t>
            </a:r>
            <a:r>
              <a:rPr lang="es-PE" dirty="0" err="1" smtClean="0"/>
              <a:t>Arendt</a:t>
            </a:r>
            <a:r>
              <a:rPr lang="es-PE" dirty="0" smtClean="0"/>
              <a:t>, </a:t>
            </a:r>
            <a:r>
              <a:rPr lang="es-PE" dirty="0" err="1" smtClean="0"/>
              <a:t>Habermas</a:t>
            </a:r>
            <a:r>
              <a:rPr lang="es-PE" dirty="0" smtClean="0"/>
              <a:t>, </a:t>
            </a:r>
            <a:r>
              <a:rPr lang="es-PE" dirty="0" err="1" smtClean="0"/>
              <a:t>Rorty</a:t>
            </a:r>
            <a:r>
              <a:rPr lang="es-PE" dirty="0" smtClean="0"/>
              <a:t>, </a:t>
            </a:r>
            <a:r>
              <a:rPr lang="es-PE" dirty="0" err="1" smtClean="0"/>
              <a:t>Gadamer</a:t>
            </a:r>
            <a:r>
              <a:rPr lang="es-PE" dirty="0" smtClean="0"/>
              <a:t>, </a:t>
            </a:r>
            <a:r>
              <a:rPr lang="es-PE" dirty="0" err="1" smtClean="0"/>
              <a:t>Derrida</a:t>
            </a:r>
            <a:r>
              <a:rPr lang="es-PE" dirty="0" smtClean="0"/>
              <a:t>, Taylor, entre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Ha actuado en favor de la práctica social de una </a:t>
            </a:r>
            <a:r>
              <a:rPr lang="es-PE" dirty="0" smtClean="0">
                <a:solidFill>
                  <a:srgbClr val="FF0000"/>
                </a:solidFill>
              </a:rPr>
              <a:t>democracia participativa</a:t>
            </a:r>
            <a:r>
              <a:rPr lang="es-PE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Esto se traduce en su labor sobre el pragmatismo tradicional (norte)americano, el </a:t>
            </a:r>
            <a:r>
              <a:rPr lang="es-PE" dirty="0" err="1" smtClean="0"/>
              <a:t>falibilismo</a:t>
            </a:r>
            <a:r>
              <a:rPr lang="es-PE" dirty="0" smtClean="0"/>
              <a:t>, el pluralismo inclusivo y el cultivo de comunidades con pensamiento crítico.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Sostiene que el </a:t>
            </a:r>
            <a:r>
              <a:rPr lang="es-PE" dirty="0" err="1" smtClean="0"/>
              <a:t>falibilismo</a:t>
            </a:r>
            <a:r>
              <a:rPr lang="es-PE" dirty="0" smtClean="0"/>
              <a:t> puede aplicarse tanto al campo epistemológico, como al ámbito moral.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Aborda el problema del mal radical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79538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Charles Sanders </a:t>
            </a:r>
            <a:r>
              <a:rPr lang="es-PE" dirty="0" err="1" smtClean="0"/>
              <a:t>Peirce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25213" y="-49097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Filósofo, lógico, matemático, químico y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Padre del pragmatismo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Teoría de la Semiótica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Lógica Simbólica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Signo: Representación mental a través de la cual podemos conocer los objetos de la realidad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3 componente del signo: Objeto, Signo e Interpretante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En 1886 sostenía que las operaciones lógicas pueden traducirse a los circuitos eléctricos, lo cual ocurre, en efecto, en la tecnología digital.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57262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Karl Popper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850426" y="-68500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152" y="2828278"/>
            <a:ext cx="864355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 la ciencia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Critica la visión inductiva clásica del método científico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Propone, en cambio, la teoría de la </a:t>
            </a:r>
            <a:r>
              <a:rPr lang="es-PE" dirty="0" err="1" smtClean="0"/>
              <a:t>falseación</a:t>
            </a:r>
            <a:r>
              <a:rPr lang="es-PE" dirty="0" smtClean="0"/>
              <a:t> empírica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97588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Thomas Samuel Kuhn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641170" y="9114"/>
            <a:ext cx="1839885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 la ciencia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La estructura de las revoluciones científicas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Paradigmas científicos, revoluciones científicas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Ciencia normal</a:t>
            </a:r>
          </a:p>
        </p:txBody>
      </p:sp>
    </p:spTree>
    <p:extLst>
      <p:ext uri="{BB962C8B-B14F-4D97-AF65-F5344CB8AC3E}">
        <p14:creationId xmlns:p14="http://schemas.microsoft.com/office/powerpoint/2010/main" val="626680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John Dewey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199695" y="-68500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y psicólogo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Pragmatista, psicólogo </a:t>
            </a:r>
            <a:r>
              <a:rPr lang="es-PE" dirty="0"/>
              <a:t>f</a:t>
            </a:r>
            <a:r>
              <a:rPr lang="es-PE" dirty="0" smtClean="0"/>
              <a:t>uncional, demócrata, defensor de la escuela y la sociedad civil como elementos fundamentales.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El ejercicio de la democracia no se resume al voto, sino a una opinión pública crítica e informada.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35213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Ejemplos de anhelos de absolutos o de “la angustia cartesiana”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575249"/>
            <a:ext cx="10515600" cy="3601714"/>
          </a:xfrm>
        </p:spPr>
        <p:txBody>
          <a:bodyPr/>
          <a:lstStyle/>
          <a:p>
            <a:r>
              <a:rPr lang="es-PE" dirty="0" smtClean="0"/>
              <a:t>La armonía preestablecida de Leibniz</a:t>
            </a:r>
          </a:p>
          <a:p>
            <a:r>
              <a:rPr lang="es-PE" dirty="0" smtClean="0"/>
              <a:t>La substancia de Spinoza</a:t>
            </a:r>
          </a:p>
          <a:p>
            <a:r>
              <a:rPr lang="es-PE" dirty="0" smtClean="0"/>
              <a:t>Las leyes naturales de Newton</a:t>
            </a:r>
          </a:p>
          <a:p>
            <a:r>
              <a:rPr lang="es-PE" dirty="0" smtClean="0"/>
              <a:t>La moral de Kant (pero no del todo su proyecto crítico)</a:t>
            </a:r>
          </a:p>
          <a:p>
            <a:r>
              <a:rPr lang="es-PE" dirty="0" smtClean="0"/>
              <a:t>El mecanicismo determinista de Laplace (El demonio </a:t>
            </a:r>
            <a:r>
              <a:rPr lang="es-PE" dirty="0" err="1" smtClean="0"/>
              <a:t>laplaciano</a:t>
            </a:r>
            <a:r>
              <a:rPr lang="es-PE" dirty="0" smtClean="0"/>
              <a:t>)</a:t>
            </a:r>
          </a:p>
          <a:p>
            <a:r>
              <a:rPr lang="es-PE" dirty="0" smtClean="0"/>
              <a:t>La soberanía </a:t>
            </a:r>
            <a:r>
              <a:rPr lang="es-PE" dirty="0" err="1" smtClean="0"/>
              <a:t>hobbesiana</a:t>
            </a:r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46943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76429" y="5257193"/>
            <a:ext cx="7927992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95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62" y="1146283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s-PE" sz="4400" dirty="0" smtClean="0"/>
              <a:t>¿Qué es?</a:t>
            </a:r>
          </a:p>
          <a:p>
            <a:endParaRPr lang="es-PE" sz="4400" dirty="0"/>
          </a:p>
          <a:p>
            <a:endParaRPr lang="es-PE" sz="4400" dirty="0" smtClean="0"/>
          </a:p>
          <a:p>
            <a:endParaRPr lang="es-PE" sz="4400" dirty="0"/>
          </a:p>
          <a:p>
            <a:endParaRPr lang="es-PE" sz="4400" dirty="0" smtClean="0"/>
          </a:p>
          <a:p>
            <a:endParaRPr lang="es-PE" sz="4400" dirty="0"/>
          </a:p>
          <a:p>
            <a:pPr marL="0" indent="0">
              <a:buNone/>
            </a:pPr>
            <a:r>
              <a:rPr lang="es-PE" sz="4400" dirty="0" smtClean="0"/>
              <a:t> </a:t>
            </a:r>
          </a:p>
          <a:p>
            <a:r>
              <a:rPr lang="es-PE" sz="4400" dirty="0" smtClean="0">
                <a:solidFill>
                  <a:srgbClr val="FF0000"/>
                </a:solidFill>
              </a:rPr>
              <a:t>¿Qué no es?</a:t>
            </a:r>
            <a:endParaRPr lang="es-PE" sz="4400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2" y="140542"/>
            <a:ext cx="8565502" cy="67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43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smtClean="0"/>
              <a:t>¿Qué significa “</a:t>
            </a:r>
            <a:r>
              <a:rPr lang="es-PE" dirty="0" err="1" smtClean="0"/>
              <a:t>Falibilismo</a:t>
            </a:r>
            <a:r>
              <a:rPr lang="es-PE" dirty="0" smtClean="0"/>
              <a:t>”?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dirty="0" smtClean="0"/>
              <a:t>Para entender qué quiere decir “</a:t>
            </a:r>
            <a:r>
              <a:rPr lang="es-PE" b="1" i="1" u="sng" dirty="0" err="1" smtClean="0"/>
              <a:t>Falibilismo</a:t>
            </a:r>
            <a:r>
              <a:rPr lang="es-PE" b="1" i="1" u="sng" dirty="0" smtClean="0"/>
              <a:t> Pragmático</a:t>
            </a:r>
            <a:r>
              <a:rPr lang="es-PE" dirty="0" smtClean="0"/>
              <a:t>”, atendamos al sentido de la primera palabra.</a:t>
            </a:r>
          </a:p>
          <a:p>
            <a:r>
              <a:rPr lang="es-PE" dirty="0" err="1" smtClean="0"/>
              <a:t>Falibilismo</a:t>
            </a:r>
            <a:r>
              <a:rPr lang="es-PE" dirty="0" smtClean="0"/>
              <a:t> proviene de </a:t>
            </a:r>
            <a:r>
              <a:rPr lang="es-PE" dirty="0" smtClean="0">
                <a:solidFill>
                  <a:srgbClr val="FF0000"/>
                </a:solidFill>
              </a:rPr>
              <a:t>falible</a:t>
            </a:r>
            <a:r>
              <a:rPr lang="es-PE" dirty="0" smtClean="0"/>
              <a:t>, es decir, algo que falla o puede fallar.</a:t>
            </a:r>
          </a:p>
          <a:p>
            <a:r>
              <a:rPr lang="es-PE" dirty="0" smtClean="0"/>
              <a:t>De modo genérico y panorámico, el </a:t>
            </a:r>
            <a:r>
              <a:rPr lang="es-PE" dirty="0" err="1" smtClean="0"/>
              <a:t>falibilismo</a:t>
            </a:r>
            <a:r>
              <a:rPr lang="es-PE" dirty="0" smtClean="0"/>
              <a:t>, en el contexto de las discusiones filosóficas se refiere al postulado que sugiere aproximadamente lo siguiente: </a:t>
            </a:r>
            <a:r>
              <a:rPr lang="es-PE" sz="3300" dirty="0" smtClean="0">
                <a:solidFill>
                  <a:schemeClr val="accent2"/>
                </a:solidFill>
              </a:rPr>
              <a:t>“</a:t>
            </a:r>
            <a:r>
              <a:rPr lang="es-PE" sz="4200" dirty="0" smtClean="0">
                <a:solidFill>
                  <a:schemeClr val="accent2"/>
                </a:solidFill>
              </a:rPr>
              <a:t>Ninguna creencia puede tener su propia justificación que garantice la veracidad de dicha creencia, es decir, que ninguna creencia es absolutamente certera”</a:t>
            </a:r>
            <a:r>
              <a:rPr lang="es-PE" sz="3300" dirty="0" smtClean="0">
                <a:solidFill>
                  <a:schemeClr val="accent2"/>
                </a:solidFill>
              </a:rPr>
              <a:t>. </a:t>
            </a:r>
          </a:p>
          <a:p>
            <a:r>
              <a:rPr lang="es-PE" dirty="0" smtClean="0"/>
              <a:t>En este sentido, el </a:t>
            </a:r>
            <a:r>
              <a:rPr lang="es-PE" dirty="0" err="1" smtClean="0"/>
              <a:t>falibilismo</a:t>
            </a:r>
            <a:r>
              <a:rPr lang="es-PE" dirty="0" smtClean="0"/>
              <a:t> parece contraponerse a las </a:t>
            </a:r>
            <a:r>
              <a:rPr lang="es-PE" dirty="0" smtClean="0">
                <a:solidFill>
                  <a:schemeClr val="accent6"/>
                </a:solidFill>
              </a:rPr>
              <a:t>“verdades absolutas”</a:t>
            </a:r>
          </a:p>
          <a:p>
            <a:r>
              <a:rPr lang="es-PE" dirty="0" smtClean="0"/>
              <a:t>Dos autores importantes para el contexto del concepto son Charles Sanders </a:t>
            </a:r>
            <a:r>
              <a:rPr lang="es-PE" dirty="0" err="1" smtClean="0">
                <a:solidFill>
                  <a:schemeClr val="accent5"/>
                </a:solidFill>
              </a:rPr>
              <a:t>Peirce</a:t>
            </a:r>
            <a:r>
              <a:rPr lang="es-PE" dirty="0" smtClean="0"/>
              <a:t> y Karl </a:t>
            </a:r>
            <a:r>
              <a:rPr lang="es-PE" dirty="0" smtClean="0">
                <a:solidFill>
                  <a:schemeClr val="accent5"/>
                </a:solidFill>
              </a:rPr>
              <a:t>Popper</a:t>
            </a:r>
            <a:r>
              <a:rPr lang="es-PE" dirty="0" smtClean="0"/>
              <a:t>.</a:t>
            </a:r>
          </a:p>
          <a:p>
            <a:r>
              <a:rPr lang="es-PE" dirty="0" smtClean="0"/>
              <a:t>El </a:t>
            </a:r>
            <a:r>
              <a:rPr lang="es-PE" dirty="0" err="1" smtClean="0">
                <a:solidFill>
                  <a:srgbClr val="FF0000"/>
                </a:solidFill>
              </a:rPr>
              <a:t>Falibilismo</a:t>
            </a:r>
            <a:r>
              <a:rPr lang="es-PE" dirty="0" smtClean="0"/>
              <a:t> se aproxima al concepto popperiano de “</a:t>
            </a:r>
            <a:r>
              <a:rPr lang="es-PE" dirty="0" err="1" smtClean="0">
                <a:solidFill>
                  <a:srgbClr val="FF0000"/>
                </a:solidFill>
              </a:rPr>
              <a:t>Falsacionismo</a:t>
            </a:r>
            <a:r>
              <a:rPr lang="es-PE" dirty="0" smtClean="0"/>
              <a:t>”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40654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ursa.ihmc.us/rid=1QML8641W-2LCZ7P-2VTZ/Falsacionismo.cmap?rid=1QML8641W-2LCZ7P-2VTZ&amp;partName=html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" y="0"/>
            <a:ext cx="121418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7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58" y="119380"/>
            <a:ext cx="4940754" cy="62029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15246" y="1188720"/>
            <a:ext cx="125403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15246" y="4110445"/>
            <a:ext cx="97971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47" y="988268"/>
            <a:ext cx="8284514" cy="55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95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58" y="119380"/>
            <a:ext cx="4940754" cy="62029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15246" y="1188720"/>
            <a:ext cx="125403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15246" y="4110445"/>
            <a:ext cx="97971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28" y="753788"/>
            <a:ext cx="10260272" cy="61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6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1" y="1942555"/>
            <a:ext cx="7473588" cy="22366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042" y="-1"/>
            <a:ext cx="3357350" cy="18015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241" y="4179177"/>
            <a:ext cx="7356022" cy="2408377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5146766" y="3413759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2660468" y="3653245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7618716" y="3424181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33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76" y="1389017"/>
            <a:ext cx="7460116" cy="30130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20" y="4537018"/>
            <a:ext cx="8574405" cy="17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4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676400"/>
            <a:ext cx="8357466" cy="5108239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4724594" y="2617251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904174" y="2353623"/>
            <a:ext cx="243832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030833" y="5458260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70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922021"/>
            <a:ext cx="10554756" cy="477912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89573" y="4418756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0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18449" cy="68730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49" y="-1"/>
            <a:ext cx="687355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52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2352401"/>
            <a:ext cx="9813331" cy="28466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374" y="5332250"/>
            <a:ext cx="7859758" cy="8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27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" y="2097335"/>
            <a:ext cx="11347811" cy="351189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981394" y="3449764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71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370" y="452437"/>
            <a:ext cx="8063730" cy="5611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0"/>
            <a:ext cx="3390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5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074" y="101600"/>
            <a:ext cx="4638675" cy="1724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1" y="796154"/>
            <a:ext cx="6734174" cy="52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43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92470" y="5834708"/>
            <a:ext cx="4318519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2997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267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76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0718" cy="68386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8" y="-1"/>
            <a:ext cx="5466268" cy="68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76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8" y="1062874"/>
            <a:ext cx="11392058" cy="497899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038" y="4517409"/>
            <a:ext cx="10764240" cy="73697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/>
          <p:cNvSpPr/>
          <p:nvPr/>
        </p:nvSpPr>
        <p:spPr>
          <a:xfrm>
            <a:off x="457200" y="1502229"/>
            <a:ext cx="11279896" cy="12279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45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10" y="2967173"/>
            <a:ext cx="9584464" cy="295156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63040" y="4624251"/>
            <a:ext cx="9274629" cy="1294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54291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62" y="511271"/>
            <a:ext cx="9452105" cy="57364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85562" y="5003074"/>
            <a:ext cx="9621924" cy="1371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6639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4" y="1168444"/>
            <a:ext cx="10313133" cy="35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63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2" y="2770278"/>
            <a:ext cx="10936738" cy="30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971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1" y="2698569"/>
            <a:ext cx="9771970" cy="331815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70709" y="2698569"/>
            <a:ext cx="9522822" cy="1990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9375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1724298"/>
            <a:ext cx="11154001" cy="36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9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7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25143" cy="6893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2" y="-33337"/>
            <a:ext cx="6966857" cy="68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3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1306</Words>
  <Application>Microsoft Office PowerPoint</Application>
  <PresentationFormat>Panorámica</PresentationFormat>
  <Paragraphs>196</Paragraphs>
  <Slides>75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Ejemplos de anhelos de absolutos o de “la angustia cartesiana”</vt:lpstr>
      <vt:lpstr>Ejemplos de anhelos de absolutos o de “la angustia cartesiana”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club de los metafísicos según Louis Menand</vt:lpstr>
      <vt:lpstr>Pierre Menard, autor del quijote (Borges)</vt:lpstr>
      <vt:lpstr>Presentación de PowerPoint</vt:lpstr>
      <vt:lpstr>El giro lingüístico </vt:lpstr>
      <vt:lpstr>El giro lingüístico </vt:lpstr>
      <vt:lpstr>El giro lingüístico </vt:lpstr>
      <vt:lpstr>Presentación de PowerPoint</vt:lpstr>
      <vt:lpstr>El giro lingüístico </vt:lpstr>
      <vt:lpstr>El giro lingüístico </vt:lpstr>
      <vt:lpstr>El giro lingüístico </vt:lpstr>
      <vt:lpstr>El giro lingüístico </vt:lpstr>
      <vt:lpstr>El giro lingüístico </vt:lpstr>
      <vt:lpstr>El giro lingüístico </vt:lpstr>
      <vt:lpstr>El giro lingüístico </vt:lpstr>
      <vt:lpstr>Presentación de PowerPoint</vt:lpstr>
      <vt:lpstr>Un último antecedente: el positivismo lógico del círculo de Vienna.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significa “Falibilismo”?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Fernando García Alcalá</cp:lastModifiedBy>
  <cp:revision>67</cp:revision>
  <dcterms:created xsi:type="dcterms:W3CDTF">2021-09-27T22:39:52Z</dcterms:created>
  <dcterms:modified xsi:type="dcterms:W3CDTF">2023-10-17T01:08:34Z</dcterms:modified>
</cp:coreProperties>
</file>